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37"/>
  </p:notesMasterIdLst>
  <p:handoutMasterIdLst>
    <p:handoutMasterId r:id="rId38"/>
  </p:handoutMasterIdLst>
  <p:sldIdLst>
    <p:sldId id="265" r:id="rId6"/>
    <p:sldId id="266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2" r:id="rId30"/>
    <p:sldId id="293" r:id="rId31"/>
    <p:sldId id="294" r:id="rId32"/>
    <p:sldId id="295" r:id="rId33"/>
    <p:sldId id="290" r:id="rId34"/>
    <p:sldId id="296" r:id="rId35"/>
    <p:sldId id="291" r:id="rId3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37" autoAdjust="0"/>
  </p:normalViewPr>
  <p:slideViewPr>
    <p:cSldViewPr snapToGrid="0" snapToObjects="1">
      <p:cViewPr>
        <p:scale>
          <a:sx n="80" d="100"/>
          <a:sy n="80" d="100"/>
        </p:scale>
        <p:origin x="8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4447BF-F40B-46C5-8FD0-A4D174CE4E67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4C6A261-CA98-495D-91CA-007286E37D7E}">
      <dgm:prSet phldrT="[Text]" custT="1"/>
      <dgm:spPr/>
      <dgm:t>
        <a:bodyPr/>
        <a:lstStyle/>
        <a:p>
          <a:r>
            <a:rPr lang="en-GB" sz="24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Student  Characteristics</a:t>
          </a:r>
          <a:endParaRPr lang="en-GB" sz="2400" b="1" dirty="0">
            <a:solidFill>
              <a:schemeClr val="accent1"/>
            </a:solidFill>
            <a:latin typeface="Arial" pitchFamily="34" charset="0"/>
            <a:cs typeface="Arial" pitchFamily="34" charset="0"/>
          </a:endParaRPr>
        </a:p>
      </dgm:t>
    </dgm:pt>
    <dgm:pt modelId="{D0F30DB8-F9D6-45DC-A209-13ED503424DC}" type="parTrans" cxnId="{12B3BFAD-2DE8-4CA9-88F9-C3F1F5A2038B}">
      <dgm:prSet/>
      <dgm:spPr/>
      <dgm:t>
        <a:bodyPr/>
        <a:lstStyle/>
        <a:p>
          <a:endParaRPr lang="en-GB"/>
        </a:p>
      </dgm:t>
    </dgm:pt>
    <dgm:pt modelId="{955A6F55-09A4-4455-86EA-5DCFF6DE2508}" type="sibTrans" cxnId="{12B3BFAD-2DE8-4CA9-88F9-C3F1F5A2038B}">
      <dgm:prSet/>
      <dgm:spPr/>
      <dgm:t>
        <a:bodyPr/>
        <a:lstStyle/>
        <a:p>
          <a:endParaRPr lang="en-GB"/>
        </a:p>
      </dgm:t>
    </dgm:pt>
    <dgm:pt modelId="{1A283EAD-9A38-4737-A353-6AB62D5B1336}">
      <dgm:prSet phldrT="[Text]" custT="1"/>
      <dgm:spPr/>
      <dgm:t>
        <a:bodyPr/>
        <a:lstStyle/>
        <a:p>
          <a:r>
            <a:rPr lang="en-GB" sz="24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Student Context</a:t>
          </a:r>
          <a:endParaRPr lang="en-GB" sz="2400" b="1" dirty="0">
            <a:solidFill>
              <a:schemeClr val="accent1"/>
            </a:solidFill>
            <a:latin typeface="Arial" pitchFamily="34" charset="0"/>
            <a:cs typeface="Arial" pitchFamily="34" charset="0"/>
          </a:endParaRPr>
        </a:p>
      </dgm:t>
    </dgm:pt>
    <dgm:pt modelId="{E5F15BA8-2159-4E3C-B05F-250F0E8B64B7}" type="parTrans" cxnId="{829212E2-47B2-4FA8-AAE9-F169F5D3B8E7}">
      <dgm:prSet/>
      <dgm:spPr/>
      <dgm:t>
        <a:bodyPr/>
        <a:lstStyle/>
        <a:p>
          <a:endParaRPr lang="en-GB"/>
        </a:p>
      </dgm:t>
    </dgm:pt>
    <dgm:pt modelId="{3139EB72-3C67-4631-B2B7-CE26C95A8AF7}" type="sibTrans" cxnId="{829212E2-47B2-4FA8-AAE9-F169F5D3B8E7}">
      <dgm:prSet/>
      <dgm:spPr/>
      <dgm:t>
        <a:bodyPr/>
        <a:lstStyle/>
        <a:p>
          <a:endParaRPr lang="en-GB"/>
        </a:p>
      </dgm:t>
    </dgm:pt>
    <dgm:pt modelId="{97C1CD4B-FA3A-43D5-A198-63049DC53A0C}">
      <dgm:prSet phldrT="[Text]" custT="1"/>
      <dgm:spPr/>
      <dgm:t>
        <a:bodyPr/>
        <a:lstStyle/>
        <a:p>
          <a:endParaRPr lang="en-GB" sz="1800" dirty="0" smtClean="0">
            <a:latin typeface="Arial" pitchFamily="34" charset="0"/>
            <a:cs typeface="Arial" pitchFamily="34" charset="0"/>
          </a:endParaRPr>
        </a:p>
        <a:p>
          <a:endParaRPr lang="en-GB" sz="2400" dirty="0" smtClean="0">
            <a:latin typeface="Arial" pitchFamily="34" charset="0"/>
            <a:cs typeface="Arial" pitchFamily="34" charset="0"/>
          </a:endParaRPr>
        </a:p>
        <a:p>
          <a:r>
            <a:rPr lang="en-GB" sz="24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Staff Characteristics</a:t>
          </a:r>
          <a:endParaRPr lang="en-GB" sz="2400" b="1" dirty="0">
            <a:solidFill>
              <a:schemeClr val="accent1"/>
            </a:solidFill>
            <a:latin typeface="Arial" pitchFamily="34" charset="0"/>
            <a:cs typeface="Arial" pitchFamily="34" charset="0"/>
          </a:endParaRPr>
        </a:p>
      </dgm:t>
    </dgm:pt>
    <dgm:pt modelId="{65007F56-EB3A-48BB-8218-501FAABE440E}" type="parTrans" cxnId="{E56610B9-5036-41A2-AB64-A45B89F31E9C}">
      <dgm:prSet/>
      <dgm:spPr/>
      <dgm:t>
        <a:bodyPr/>
        <a:lstStyle/>
        <a:p>
          <a:endParaRPr lang="en-GB"/>
        </a:p>
      </dgm:t>
    </dgm:pt>
    <dgm:pt modelId="{72D9181F-AFDC-4A12-AE55-589ABE774791}" type="sibTrans" cxnId="{E56610B9-5036-41A2-AB64-A45B89F31E9C}">
      <dgm:prSet/>
      <dgm:spPr/>
      <dgm:t>
        <a:bodyPr/>
        <a:lstStyle/>
        <a:p>
          <a:endParaRPr lang="en-GB"/>
        </a:p>
      </dgm:t>
    </dgm:pt>
    <dgm:pt modelId="{1A3C97E4-0991-4CEB-A54D-1A713ECB9DDD}">
      <dgm:prSet phldrT="[Text]" custT="1"/>
      <dgm:spPr/>
      <dgm:t>
        <a:bodyPr/>
        <a:lstStyle/>
        <a:p>
          <a:r>
            <a:rPr lang="en-GB" sz="24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Institutional Characteristics</a:t>
          </a:r>
          <a:endParaRPr lang="en-GB" sz="2400" b="1" dirty="0">
            <a:solidFill>
              <a:schemeClr val="accent1"/>
            </a:solidFill>
            <a:latin typeface="Arial" pitchFamily="34" charset="0"/>
            <a:cs typeface="Arial" pitchFamily="34" charset="0"/>
          </a:endParaRPr>
        </a:p>
      </dgm:t>
    </dgm:pt>
    <dgm:pt modelId="{3CEFCF98-DCC0-4C09-844C-1B4672376C1D}" type="parTrans" cxnId="{E31499F9-AB9B-4206-BF63-E7004509F4EF}">
      <dgm:prSet/>
      <dgm:spPr/>
      <dgm:t>
        <a:bodyPr/>
        <a:lstStyle/>
        <a:p>
          <a:endParaRPr lang="en-GB"/>
        </a:p>
      </dgm:t>
    </dgm:pt>
    <dgm:pt modelId="{5999CB96-22AA-4B8F-9D59-AFCD1755AAC9}" type="sibTrans" cxnId="{E31499F9-AB9B-4206-BF63-E7004509F4EF}">
      <dgm:prSet/>
      <dgm:spPr/>
      <dgm:t>
        <a:bodyPr/>
        <a:lstStyle/>
        <a:p>
          <a:endParaRPr lang="en-GB"/>
        </a:p>
      </dgm:t>
    </dgm:pt>
    <dgm:pt modelId="{B00CC0C2-3FC7-49F5-A114-E1E6E9FC9024}">
      <dgm:prSet phldrT="[Text]"/>
      <dgm:spPr/>
      <dgm:t>
        <a:bodyPr/>
        <a:lstStyle/>
        <a:p>
          <a:endParaRPr lang="en-GB" dirty="0"/>
        </a:p>
      </dgm:t>
    </dgm:pt>
    <dgm:pt modelId="{B45A4B5A-FDFF-42E7-B82C-E2B7A44DFC7D}" type="sibTrans" cxnId="{E8BEA709-7892-454B-A0EA-1EBADC557071}">
      <dgm:prSet/>
      <dgm:spPr/>
      <dgm:t>
        <a:bodyPr/>
        <a:lstStyle/>
        <a:p>
          <a:endParaRPr lang="en-GB"/>
        </a:p>
      </dgm:t>
    </dgm:pt>
    <dgm:pt modelId="{5E2A30DC-D8DD-4BBD-800C-3EF067B23E28}" type="parTrans" cxnId="{E8BEA709-7892-454B-A0EA-1EBADC557071}">
      <dgm:prSet/>
      <dgm:spPr/>
      <dgm:t>
        <a:bodyPr/>
        <a:lstStyle/>
        <a:p>
          <a:endParaRPr lang="en-GB"/>
        </a:p>
      </dgm:t>
    </dgm:pt>
    <dgm:pt modelId="{83139723-33D0-4130-932D-1624794C6B8E}" type="pres">
      <dgm:prSet presAssocID="{374447BF-F40B-46C5-8FD0-A4D174CE4E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CB073E0-3571-4E9B-8564-7C2DEC110F41}" type="pres">
      <dgm:prSet presAssocID="{24C6A261-CA98-495D-91CA-007286E37D7E}" presName="dummy" presStyleCnt="0"/>
      <dgm:spPr/>
    </dgm:pt>
    <dgm:pt modelId="{459894D2-9170-42CE-AA4C-84D16CC91338}" type="pres">
      <dgm:prSet presAssocID="{24C6A261-CA98-495D-91CA-007286E37D7E}" presName="node" presStyleLbl="revTx" presStyleIdx="0" presStyleCnt="5" custScaleX="17495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0736B2-62F8-422E-AB0E-78858E2AFA63}" type="pres">
      <dgm:prSet presAssocID="{955A6F55-09A4-4455-86EA-5DCFF6DE2508}" presName="sibTrans" presStyleLbl="node1" presStyleIdx="0" presStyleCnt="5" custLinFactNeighborX="-2133" custLinFactNeighborY="-5333"/>
      <dgm:spPr/>
      <dgm:t>
        <a:bodyPr/>
        <a:lstStyle/>
        <a:p>
          <a:endParaRPr lang="en-GB"/>
        </a:p>
      </dgm:t>
    </dgm:pt>
    <dgm:pt modelId="{336624FC-D212-411D-874E-2BAC199ED2E4}" type="pres">
      <dgm:prSet presAssocID="{B00CC0C2-3FC7-49F5-A114-E1E6E9FC9024}" presName="dummy" presStyleCnt="0"/>
      <dgm:spPr/>
    </dgm:pt>
    <dgm:pt modelId="{DF652B68-8ADE-4DB2-8C5C-75DC19F1AB51}" type="pres">
      <dgm:prSet presAssocID="{B00CC0C2-3FC7-49F5-A114-E1E6E9FC9024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C8CE3A-D571-47BA-AA93-0244ED921C52}" type="pres">
      <dgm:prSet presAssocID="{B45A4B5A-FDFF-42E7-B82C-E2B7A44DFC7D}" presName="sibTrans" presStyleLbl="node1" presStyleIdx="1" presStyleCnt="5"/>
      <dgm:spPr/>
      <dgm:t>
        <a:bodyPr/>
        <a:lstStyle/>
        <a:p>
          <a:endParaRPr lang="en-GB"/>
        </a:p>
      </dgm:t>
    </dgm:pt>
    <dgm:pt modelId="{CFB22036-41D0-44BA-A5AF-07B2DBCA6557}" type="pres">
      <dgm:prSet presAssocID="{1A283EAD-9A38-4737-A353-6AB62D5B1336}" presName="dummy" presStyleCnt="0"/>
      <dgm:spPr/>
    </dgm:pt>
    <dgm:pt modelId="{9B94CA78-5EAF-4D40-A727-1B1E5F71CC40}" type="pres">
      <dgm:prSet presAssocID="{1A283EAD-9A38-4737-A353-6AB62D5B1336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C4216B-983D-4192-A386-5F8D98B99B5F}" type="pres">
      <dgm:prSet presAssocID="{3139EB72-3C67-4631-B2B7-CE26C95A8AF7}" presName="sibTrans" presStyleLbl="node1" presStyleIdx="2" presStyleCnt="5" custScaleX="111785" custScaleY="104123"/>
      <dgm:spPr/>
      <dgm:t>
        <a:bodyPr/>
        <a:lstStyle/>
        <a:p>
          <a:endParaRPr lang="en-GB"/>
        </a:p>
      </dgm:t>
    </dgm:pt>
    <dgm:pt modelId="{4C0B6392-A6DD-4D6E-852F-55156737C439}" type="pres">
      <dgm:prSet presAssocID="{97C1CD4B-FA3A-43D5-A198-63049DC53A0C}" presName="dummy" presStyleCnt="0"/>
      <dgm:spPr/>
    </dgm:pt>
    <dgm:pt modelId="{D4D13C5C-5A60-4711-B56C-B645501127C2}" type="pres">
      <dgm:prSet presAssocID="{97C1CD4B-FA3A-43D5-A198-63049DC53A0C}" presName="node" presStyleLbl="revTx" presStyleIdx="3" presStyleCnt="5" custScaleX="1736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52D592-E829-4D3A-83AC-A96217FC0CEE}" type="pres">
      <dgm:prSet presAssocID="{72D9181F-AFDC-4A12-AE55-589ABE774791}" presName="sibTrans" presStyleLbl="node1" presStyleIdx="3" presStyleCnt="5" custLinFactNeighborX="-10339" custLinFactNeighborY="-9104"/>
      <dgm:spPr/>
      <dgm:t>
        <a:bodyPr/>
        <a:lstStyle/>
        <a:p>
          <a:endParaRPr lang="en-GB"/>
        </a:p>
      </dgm:t>
    </dgm:pt>
    <dgm:pt modelId="{DD07A8FA-0914-4858-A45D-D36918F9AF9A}" type="pres">
      <dgm:prSet presAssocID="{1A3C97E4-0991-4CEB-A54D-1A713ECB9DDD}" presName="dummy" presStyleCnt="0"/>
      <dgm:spPr/>
    </dgm:pt>
    <dgm:pt modelId="{A806B1D7-7B7F-4E7A-B321-1F266CB20BF9}" type="pres">
      <dgm:prSet presAssocID="{1A3C97E4-0991-4CEB-A54D-1A713ECB9DDD}" presName="node" presStyleLbl="revTx" presStyleIdx="4" presStyleCnt="5" custScaleX="166971" custRadScaleRad="111135" custRadScaleInc="-343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96A878-7062-47F4-AE3F-863748CB0C70}" type="pres">
      <dgm:prSet presAssocID="{5999CB96-22AA-4B8F-9D59-AFCD1755AAC9}" presName="sibTrans" presStyleLbl="node1" presStyleIdx="4" presStyleCnt="5" custAng="21140894" custScaleX="113027" custScaleY="111939" custLinFactNeighborX="10508" custLinFactNeighborY="6666"/>
      <dgm:spPr/>
      <dgm:t>
        <a:bodyPr/>
        <a:lstStyle/>
        <a:p>
          <a:endParaRPr lang="en-GB"/>
        </a:p>
      </dgm:t>
    </dgm:pt>
  </dgm:ptLst>
  <dgm:cxnLst>
    <dgm:cxn modelId="{E1233CE9-4A96-487B-9D4D-9D401FC19D7B}" type="presOf" srcId="{955A6F55-09A4-4455-86EA-5DCFF6DE2508}" destId="{6F0736B2-62F8-422E-AB0E-78858E2AFA63}" srcOrd="0" destOrd="0" presId="urn:microsoft.com/office/officeart/2005/8/layout/cycle1"/>
    <dgm:cxn modelId="{4C777EAC-CE20-42E1-8CE9-DDDB53296E87}" type="presOf" srcId="{24C6A261-CA98-495D-91CA-007286E37D7E}" destId="{459894D2-9170-42CE-AA4C-84D16CC91338}" srcOrd="0" destOrd="0" presId="urn:microsoft.com/office/officeart/2005/8/layout/cycle1"/>
    <dgm:cxn modelId="{D6C8C89B-92D2-4B33-8BC9-8AF45AEF3D58}" type="presOf" srcId="{B45A4B5A-FDFF-42E7-B82C-E2B7A44DFC7D}" destId="{C6C8CE3A-D571-47BA-AA93-0244ED921C52}" srcOrd="0" destOrd="0" presId="urn:microsoft.com/office/officeart/2005/8/layout/cycle1"/>
    <dgm:cxn modelId="{E54B0457-3335-43BC-AE41-864A33B28E2F}" type="presOf" srcId="{B00CC0C2-3FC7-49F5-A114-E1E6E9FC9024}" destId="{DF652B68-8ADE-4DB2-8C5C-75DC19F1AB51}" srcOrd="0" destOrd="0" presId="urn:microsoft.com/office/officeart/2005/8/layout/cycle1"/>
    <dgm:cxn modelId="{E31499F9-AB9B-4206-BF63-E7004509F4EF}" srcId="{374447BF-F40B-46C5-8FD0-A4D174CE4E67}" destId="{1A3C97E4-0991-4CEB-A54D-1A713ECB9DDD}" srcOrd="4" destOrd="0" parTransId="{3CEFCF98-DCC0-4C09-844C-1B4672376C1D}" sibTransId="{5999CB96-22AA-4B8F-9D59-AFCD1755AAC9}"/>
    <dgm:cxn modelId="{2D8CF7B8-4ED6-4AD2-BD0B-D8034055597B}" type="presOf" srcId="{72D9181F-AFDC-4A12-AE55-589ABE774791}" destId="{3552D592-E829-4D3A-83AC-A96217FC0CEE}" srcOrd="0" destOrd="0" presId="urn:microsoft.com/office/officeart/2005/8/layout/cycle1"/>
    <dgm:cxn modelId="{12B3BFAD-2DE8-4CA9-88F9-C3F1F5A2038B}" srcId="{374447BF-F40B-46C5-8FD0-A4D174CE4E67}" destId="{24C6A261-CA98-495D-91CA-007286E37D7E}" srcOrd="0" destOrd="0" parTransId="{D0F30DB8-F9D6-45DC-A209-13ED503424DC}" sibTransId="{955A6F55-09A4-4455-86EA-5DCFF6DE2508}"/>
    <dgm:cxn modelId="{E56610B9-5036-41A2-AB64-A45B89F31E9C}" srcId="{374447BF-F40B-46C5-8FD0-A4D174CE4E67}" destId="{97C1CD4B-FA3A-43D5-A198-63049DC53A0C}" srcOrd="3" destOrd="0" parTransId="{65007F56-EB3A-48BB-8218-501FAABE440E}" sibTransId="{72D9181F-AFDC-4A12-AE55-589ABE774791}"/>
    <dgm:cxn modelId="{2D1F9653-A9C6-4CB3-9877-5DA08884B1DC}" type="presOf" srcId="{5999CB96-22AA-4B8F-9D59-AFCD1755AAC9}" destId="{7096A878-7062-47F4-AE3F-863748CB0C70}" srcOrd="0" destOrd="0" presId="urn:microsoft.com/office/officeart/2005/8/layout/cycle1"/>
    <dgm:cxn modelId="{45D98539-AAAD-4128-B506-25BD1161D149}" type="presOf" srcId="{1A283EAD-9A38-4737-A353-6AB62D5B1336}" destId="{9B94CA78-5EAF-4D40-A727-1B1E5F71CC40}" srcOrd="0" destOrd="0" presId="urn:microsoft.com/office/officeart/2005/8/layout/cycle1"/>
    <dgm:cxn modelId="{5108EF7F-A07F-4826-BB1D-8813D2037F29}" type="presOf" srcId="{3139EB72-3C67-4631-B2B7-CE26C95A8AF7}" destId="{8FC4216B-983D-4192-A386-5F8D98B99B5F}" srcOrd="0" destOrd="0" presId="urn:microsoft.com/office/officeart/2005/8/layout/cycle1"/>
    <dgm:cxn modelId="{EB8930FA-8C3C-4AF1-936B-4FDED3BD808A}" type="presOf" srcId="{374447BF-F40B-46C5-8FD0-A4D174CE4E67}" destId="{83139723-33D0-4130-932D-1624794C6B8E}" srcOrd="0" destOrd="0" presId="urn:microsoft.com/office/officeart/2005/8/layout/cycle1"/>
    <dgm:cxn modelId="{42150C1B-B456-4FA1-A11F-49586A248D81}" type="presOf" srcId="{97C1CD4B-FA3A-43D5-A198-63049DC53A0C}" destId="{D4D13C5C-5A60-4711-B56C-B645501127C2}" srcOrd="0" destOrd="0" presId="urn:microsoft.com/office/officeart/2005/8/layout/cycle1"/>
    <dgm:cxn modelId="{829212E2-47B2-4FA8-AAE9-F169F5D3B8E7}" srcId="{374447BF-F40B-46C5-8FD0-A4D174CE4E67}" destId="{1A283EAD-9A38-4737-A353-6AB62D5B1336}" srcOrd="2" destOrd="0" parTransId="{E5F15BA8-2159-4E3C-B05F-250F0E8B64B7}" sibTransId="{3139EB72-3C67-4631-B2B7-CE26C95A8AF7}"/>
    <dgm:cxn modelId="{1825B0DA-4C74-4240-9788-9C29289ABADF}" type="presOf" srcId="{1A3C97E4-0991-4CEB-A54D-1A713ECB9DDD}" destId="{A806B1D7-7B7F-4E7A-B321-1F266CB20BF9}" srcOrd="0" destOrd="0" presId="urn:microsoft.com/office/officeart/2005/8/layout/cycle1"/>
    <dgm:cxn modelId="{E8BEA709-7892-454B-A0EA-1EBADC557071}" srcId="{374447BF-F40B-46C5-8FD0-A4D174CE4E67}" destId="{B00CC0C2-3FC7-49F5-A114-E1E6E9FC9024}" srcOrd="1" destOrd="0" parTransId="{5E2A30DC-D8DD-4BBD-800C-3EF067B23E28}" sibTransId="{B45A4B5A-FDFF-42E7-B82C-E2B7A44DFC7D}"/>
    <dgm:cxn modelId="{7FEF63CD-FA9C-4681-AA3F-CE57745DD23B}" type="presParOf" srcId="{83139723-33D0-4130-932D-1624794C6B8E}" destId="{6CB073E0-3571-4E9B-8564-7C2DEC110F41}" srcOrd="0" destOrd="0" presId="urn:microsoft.com/office/officeart/2005/8/layout/cycle1"/>
    <dgm:cxn modelId="{CF3EDD14-D6ED-4E02-AE66-AC6B6BB33CFB}" type="presParOf" srcId="{83139723-33D0-4130-932D-1624794C6B8E}" destId="{459894D2-9170-42CE-AA4C-84D16CC91338}" srcOrd="1" destOrd="0" presId="urn:microsoft.com/office/officeart/2005/8/layout/cycle1"/>
    <dgm:cxn modelId="{16E07559-A984-449D-8AE4-2030E6595916}" type="presParOf" srcId="{83139723-33D0-4130-932D-1624794C6B8E}" destId="{6F0736B2-62F8-422E-AB0E-78858E2AFA63}" srcOrd="2" destOrd="0" presId="urn:microsoft.com/office/officeart/2005/8/layout/cycle1"/>
    <dgm:cxn modelId="{8B36A5C3-4845-40DD-9BCD-E2E046714764}" type="presParOf" srcId="{83139723-33D0-4130-932D-1624794C6B8E}" destId="{336624FC-D212-411D-874E-2BAC199ED2E4}" srcOrd="3" destOrd="0" presId="urn:microsoft.com/office/officeart/2005/8/layout/cycle1"/>
    <dgm:cxn modelId="{8C32FF69-3F7D-4B15-A9A3-E1D93CBF4ABE}" type="presParOf" srcId="{83139723-33D0-4130-932D-1624794C6B8E}" destId="{DF652B68-8ADE-4DB2-8C5C-75DC19F1AB51}" srcOrd="4" destOrd="0" presId="urn:microsoft.com/office/officeart/2005/8/layout/cycle1"/>
    <dgm:cxn modelId="{55E1362E-A13A-47D5-9A4B-6F07B666CBC8}" type="presParOf" srcId="{83139723-33D0-4130-932D-1624794C6B8E}" destId="{C6C8CE3A-D571-47BA-AA93-0244ED921C52}" srcOrd="5" destOrd="0" presId="urn:microsoft.com/office/officeart/2005/8/layout/cycle1"/>
    <dgm:cxn modelId="{3A890D59-C5F2-4204-BA73-01C363582E13}" type="presParOf" srcId="{83139723-33D0-4130-932D-1624794C6B8E}" destId="{CFB22036-41D0-44BA-A5AF-07B2DBCA6557}" srcOrd="6" destOrd="0" presId="urn:microsoft.com/office/officeart/2005/8/layout/cycle1"/>
    <dgm:cxn modelId="{45629D58-94C9-482D-A44D-104ED35174A4}" type="presParOf" srcId="{83139723-33D0-4130-932D-1624794C6B8E}" destId="{9B94CA78-5EAF-4D40-A727-1B1E5F71CC40}" srcOrd="7" destOrd="0" presId="urn:microsoft.com/office/officeart/2005/8/layout/cycle1"/>
    <dgm:cxn modelId="{2F04C145-FE0A-4976-B95B-F721CFA3E13B}" type="presParOf" srcId="{83139723-33D0-4130-932D-1624794C6B8E}" destId="{8FC4216B-983D-4192-A386-5F8D98B99B5F}" srcOrd="8" destOrd="0" presId="urn:microsoft.com/office/officeart/2005/8/layout/cycle1"/>
    <dgm:cxn modelId="{8D3787C0-4686-46D2-9332-993E29D5F1D1}" type="presParOf" srcId="{83139723-33D0-4130-932D-1624794C6B8E}" destId="{4C0B6392-A6DD-4D6E-852F-55156737C439}" srcOrd="9" destOrd="0" presId="urn:microsoft.com/office/officeart/2005/8/layout/cycle1"/>
    <dgm:cxn modelId="{7EC16396-36B3-4810-84D9-9C2514C14685}" type="presParOf" srcId="{83139723-33D0-4130-932D-1624794C6B8E}" destId="{D4D13C5C-5A60-4711-B56C-B645501127C2}" srcOrd="10" destOrd="0" presId="urn:microsoft.com/office/officeart/2005/8/layout/cycle1"/>
    <dgm:cxn modelId="{BC548CDC-8FDE-4690-BB96-0A6E96669CA3}" type="presParOf" srcId="{83139723-33D0-4130-932D-1624794C6B8E}" destId="{3552D592-E829-4D3A-83AC-A96217FC0CEE}" srcOrd="11" destOrd="0" presId="urn:microsoft.com/office/officeart/2005/8/layout/cycle1"/>
    <dgm:cxn modelId="{3008FD71-4E03-4443-A795-5A49F6E0C367}" type="presParOf" srcId="{83139723-33D0-4130-932D-1624794C6B8E}" destId="{DD07A8FA-0914-4858-A45D-D36918F9AF9A}" srcOrd="12" destOrd="0" presId="urn:microsoft.com/office/officeart/2005/8/layout/cycle1"/>
    <dgm:cxn modelId="{53C9CEA2-7BDB-4C4A-85B2-93EA49F9C3D4}" type="presParOf" srcId="{83139723-33D0-4130-932D-1624794C6B8E}" destId="{A806B1D7-7B7F-4E7A-B321-1F266CB20BF9}" srcOrd="13" destOrd="0" presId="urn:microsoft.com/office/officeart/2005/8/layout/cycle1"/>
    <dgm:cxn modelId="{73ADBE83-DE40-4EA5-80A8-2CC27043AB02}" type="presParOf" srcId="{83139723-33D0-4130-932D-1624794C6B8E}" destId="{7096A878-7062-47F4-AE3F-863748CB0C70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65B712-BC9C-442F-9552-0C12B3699A7D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ED9DC54-DD4A-41B6-807B-F5A8D8DDAD98}">
      <dgm:prSet phldrT="[Text]"/>
      <dgm:spPr/>
      <dgm:t>
        <a:bodyPr/>
        <a:lstStyle/>
        <a:p>
          <a:r>
            <a:rPr lang="en-GB" dirty="0"/>
            <a:t>Engaging students</a:t>
          </a:r>
        </a:p>
      </dgm:t>
    </dgm:pt>
    <dgm:pt modelId="{FD3CECE9-09E0-4ED9-B3DA-7C9C48BFCA61}" type="parTrans" cxnId="{3CFFC357-AECB-4859-A161-88C102EB4C8E}">
      <dgm:prSet/>
      <dgm:spPr/>
      <dgm:t>
        <a:bodyPr/>
        <a:lstStyle/>
        <a:p>
          <a:endParaRPr lang="en-GB"/>
        </a:p>
      </dgm:t>
    </dgm:pt>
    <dgm:pt modelId="{7AB4EDFC-5907-475D-916E-A041CB4F4620}" type="sibTrans" cxnId="{3CFFC357-AECB-4859-A161-88C102EB4C8E}">
      <dgm:prSet/>
      <dgm:spPr/>
      <dgm:t>
        <a:bodyPr/>
        <a:lstStyle/>
        <a:p>
          <a:endParaRPr lang="en-GB"/>
        </a:p>
      </dgm:t>
    </dgm:pt>
    <dgm:pt modelId="{9DC8F5AD-0C4F-4445-9599-A1F9DF7EE4E1}">
      <dgm:prSet phldrT="[Text]"/>
      <dgm:spPr/>
      <dgm:t>
        <a:bodyPr/>
        <a:lstStyle/>
        <a:p>
          <a:r>
            <a:rPr lang="en-GB" dirty="0"/>
            <a:t>Students engaging</a:t>
          </a:r>
        </a:p>
      </dgm:t>
    </dgm:pt>
    <dgm:pt modelId="{649FCE24-09CE-482F-B808-5E0CA80F1760}" type="parTrans" cxnId="{47D8E461-4711-4CAB-B17E-DB2EA349C403}">
      <dgm:prSet/>
      <dgm:spPr/>
      <dgm:t>
        <a:bodyPr/>
        <a:lstStyle/>
        <a:p>
          <a:endParaRPr lang="en-GB"/>
        </a:p>
      </dgm:t>
    </dgm:pt>
    <dgm:pt modelId="{1E2BDA7B-2C55-4D90-87D1-D823EAC98BB6}" type="sibTrans" cxnId="{47D8E461-4711-4CAB-B17E-DB2EA349C403}">
      <dgm:prSet/>
      <dgm:spPr/>
      <dgm:t>
        <a:bodyPr/>
        <a:lstStyle/>
        <a:p>
          <a:endParaRPr lang="en-GB"/>
        </a:p>
      </dgm:t>
    </dgm:pt>
    <dgm:pt modelId="{28F1D5B6-755E-48FA-834C-95DACCA37550}" type="pres">
      <dgm:prSet presAssocID="{0165B712-BC9C-442F-9552-0C12B3699A7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7001CED-58ED-4C10-96D1-83D062D69B91}" type="pres">
      <dgm:prSet presAssocID="{EED9DC54-DD4A-41B6-807B-F5A8D8DDAD98}" presName="arrow" presStyleLbl="node1" presStyleIdx="0" presStyleCnt="2" custScaleX="52022" custScaleY="98619" custRadScaleRad="89308" custRadScaleInc="162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F7FDED-48CC-4511-84F4-189AA6C9828A}" type="pres">
      <dgm:prSet presAssocID="{9DC8F5AD-0C4F-4445-9599-A1F9DF7EE4E1}" presName="arrow" presStyleLbl="node1" presStyleIdx="1" presStyleCnt="2" custScaleX="49576" custScaleY="100310" custRadScaleRad="66181" custRadScaleInc="-22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7D8E461-4711-4CAB-B17E-DB2EA349C403}" srcId="{0165B712-BC9C-442F-9552-0C12B3699A7D}" destId="{9DC8F5AD-0C4F-4445-9599-A1F9DF7EE4E1}" srcOrd="1" destOrd="0" parTransId="{649FCE24-09CE-482F-B808-5E0CA80F1760}" sibTransId="{1E2BDA7B-2C55-4D90-87D1-D823EAC98BB6}"/>
    <dgm:cxn modelId="{54A16D2F-D286-4D26-9EDE-A926BD02F514}" type="presOf" srcId="{9DC8F5AD-0C4F-4445-9599-A1F9DF7EE4E1}" destId="{FEF7FDED-48CC-4511-84F4-189AA6C9828A}" srcOrd="0" destOrd="0" presId="urn:microsoft.com/office/officeart/2005/8/layout/arrow1"/>
    <dgm:cxn modelId="{3CFFC357-AECB-4859-A161-88C102EB4C8E}" srcId="{0165B712-BC9C-442F-9552-0C12B3699A7D}" destId="{EED9DC54-DD4A-41B6-807B-F5A8D8DDAD98}" srcOrd="0" destOrd="0" parTransId="{FD3CECE9-09E0-4ED9-B3DA-7C9C48BFCA61}" sibTransId="{7AB4EDFC-5907-475D-916E-A041CB4F4620}"/>
    <dgm:cxn modelId="{16FE0817-54CE-4729-8E95-EEA599CE99B7}" type="presOf" srcId="{EED9DC54-DD4A-41B6-807B-F5A8D8DDAD98}" destId="{B7001CED-58ED-4C10-96D1-83D062D69B91}" srcOrd="0" destOrd="0" presId="urn:microsoft.com/office/officeart/2005/8/layout/arrow1"/>
    <dgm:cxn modelId="{B1DA59DA-B227-4EBA-A612-3B3924ED3D88}" type="presOf" srcId="{0165B712-BC9C-442F-9552-0C12B3699A7D}" destId="{28F1D5B6-755E-48FA-834C-95DACCA37550}" srcOrd="0" destOrd="0" presId="urn:microsoft.com/office/officeart/2005/8/layout/arrow1"/>
    <dgm:cxn modelId="{C21DA290-D01C-4441-AC9D-849423ADADC8}" type="presParOf" srcId="{28F1D5B6-755E-48FA-834C-95DACCA37550}" destId="{B7001CED-58ED-4C10-96D1-83D062D69B91}" srcOrd="0" destOrd="0" presId="urn:microsoft.com/office/officeart/2005/8/layout/arrow1"/>
    <dgm:cxn modelId="{D71B4557-2859-47AE-AB44-9701AC44E2CB}" type="presParOf" srcId="{28F1D5B6-755E-48FA-834C-95DACCA37550}" destId="{FEF7FDED-48CC-4511-84F4-189AA6C9828A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894D2-9170-42CE-AA4C-84D16CC91338}">
      <dsp:nvSpPr>
        <dsp:cNvPr id="0" name=""/>
        <dsp:cNvSpPr/>
      </dsp:nvSpPr>
      <dsp:spPr>
        <a:xfrm>
          <a:off x="4836389" y="43633"/>
          <a:ext cx="2499105" cy="1428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Student  Characteristics</a:t>
          </a:r>
          <a:endParaRPr lang="en-GB" sz="2400" b="1" kern="1200" dirty="0">
            <a:solidFill>
              <a:schemeClr val="accent1"/>
            </a:solidFill>
            <a:latin typeface="Arial" pitchFamily="34" charset="0"/>
            <a:cs typeface="Arial" pitchFamily="34" charset="0"/>
          </a:endParaRPr>
        </a:p>
      </dsp:txBody>
      <dsp:txXfrm>
        <a:off x="4836389" y="43633"/>
        <a:ext cx="2499105" cy="1428419"/>
      </dsp:txXfrm>
    </dsp:sp>
    <dsp:sp modelId="{6F0736B2-62F8-422E-AB0E-78858E2AFA63}">
      <dsp:nvSpPr>
        <dsp:cNvPr id="0" name=""/>
        <dsp:cNvSpPr/>
      </dsp:nvSpPr>
      <dsp:spPr>
        <a:xfrm>
          <a:off x="1895322" y="-283670"/>
          <a:ext cx="5358028" cy="5358028"/>
        </a:xfrm>
        <a:prstGeom prst="circularArrow">
          <a:avLst>
            <a:gd name="adj1" fmla="val 5199"/>
            <a:gd name="adj2" fmla="val 335799"/>
            <a:gd name="adj3" fmla="val 21293708"/>
            <a:gd name="adj4" fmla="val 19765830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52B68-8ADE-4DB2-8C5C-75DC19F1AB51}">
      <dsp:nvSpPr>
        <dsp:cNvPr id="0" name=""/>
        <dsp:cNvSpPr/>
      </dsp:nvSpPr>
      <dsp:spPr>
        <a:xfrm>
          <a:off x="6235322" y="2701491"/>
          <a:ext cx="1428419" cy="1428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6235322" y="2701491"/>
        <a:ext cx="1428419" cy="1428419"/>
      </dsp:txXfrm>
    </dsp:sp>
    <dsp:sp modelId="{C6C8CE3A-D571-47BA-AA93-0244ED921C52}">
      <dsp:nvSpPr>
        <dsp:cNvPr id="0" name=""/>
        <dsp:cNvSpPr/>
      </dsp:nvSpPr>
      <dsp:spPr>
        <a:xfrm>
          <a:off x="2009609" y="2073"/>
          <a:ext cx="5358028" cy="5358028"/>
        </a:xfrm>
        <a:prstGeom prst="circularArrow">
          <a:avLst>
            <a:gd name="adj1" fmla="val 5199"/>
            <a:gd name="adj2" fmla="val 335799"/>
            <a:gd name="adj3" fmla="val 4015181"/>
            <a:gd name="adj4" fmla="val 2252989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94CA78-5EAF-4D40-A727-1B1E5F71CC40}">
      <dsp:nvSpPr>
        <dsp:cNvPr id="0" name=""/>
        <dsp:cNvSpPr/>
      </dsp:nvSpPr>
      <dsp:spPr>
        <a:xfrm>
          <a:off x="3974413" y="4344137"/>
          <a:ext cx="1428419" cy="1428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Student Context</a:t>
          </a:r>
          <a:endParaRPr lang="en-GB" sz="2400" b="1" kern="1200" dirty="0">
            <a:solidFill>
              <a:schemeClr val="accent1"/>
            </a:solidFill>
            <a:latin typeface="Arial" pitchFamily="34" charset="0"/>
            <a:cs typeface="Arial" pitchFamily="34" charset="0"/>
          </a:endParaRPr>
        </a:p>
      </dsp:txBody>
      <dsp:txXfrm>
        <a:off x="3974413" y="4344137"/>
        <a:ext cx="1428419" cy="1428419"/>
      </dsp:txXfrm>
    </dsp:sp>
    <dsp:sp modelId="{8FC4216B-983D-4192-A386-5F8D98B99B5F}">
      <dsp:nvSpPr>
        <dsp:cNvPr id="0" name=""/>
        <dsp:cNvSpPr/>
      </dsp:nvSpPr>
      <dsp:spPr>
        <a:xfrm>
          <a:off x="1693887" y="-108382"/>
          <a:ext cx="5989471" cy="5578939"/>
        </a:xfrm>
        <a:prstGeom prst="circularArrow">
          <a:avLst>
            <a:gd name="adj1" fmla="val 5199"/>
            <a:gd name="adj2" fmla="val 335799"/>
            <a:gd name="adj3" fmla="val 8211213"/>
            <a:gd name="adj4" fmla="val 6449020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13C5C-5A60-4711-B56C-B645501127C2}">
      <dsp:nvSpPr>
        <dsp:cNvPr id="0" name=""/>
        <dsp:cNvSpPr/>
      </dsp:nvSpPr>
      <dsp:spPr>
        <a:xfrm>
          <a:off x="1187703" y="2701491"/>
          <a:ext cx="2480021" cy="1428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 smtClean="0">
            <a:latin typeface="Arial" pitchFamily="34" charset="0"/>
            <a:cs typeface="Arial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 dirty="0" smtClean="0">
            <a:latin typeface="Arial" pitchFamily="34" charset="0"/>
            <a:cs typeface="Arial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Staff Characteristics</a:t>
          </a:r>
          <a:endParaRPr lang="en-GB" sz="2400" b="1" kern="1200" dirty="0">
            <a:solidFill>
              <a:schemeClr val="accent1"/>
            </a:solidFill>
            <a:latin typeface="Arial" pitchFamily="34" charset="0"/>
            <a:cs typeface="Arial" pitchFamily="34" charset="0"/>
          </a:endParaRPr>
        </a:p>
      </dsp:txBody>
      <dsp:txXfrm>
        <a:off x="1187703" y="2701491"/>
        <a:ext cx="2480021" cy="1428419"/>
      </dsp:txXfrm>
    </dsp:sp>
    <dsp:sp modelId="{3552D592-E829-4D3A-83AC-A96217FC0CEE}">
      <dsp:nvSpPr>
        <dsp:cNvPr id="0" name=""/>
        <dsp:cNvSpPr/>
      </dsp:nvSpPr>
      <dsp:spPr>
        <a:xfrm>
          <a:off x="1385043" y="-1040720"/>
          <a:ext cx="5358028" cy="5358028"/>
        </a:xfrm>
        <a:prstGeom prst="circularArrow">
          <a:avLst>
            <a:gd name="adj1" fmla="val 5199"/>
            <a:gd name="adj2" fmla="val 335799"/>
            <a:gd name="adj3" fmla="val 11375983"/>
            <a:gd name="adj4" fmla="val 9959566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6B1D7-7B7F-4E7A-B321-1F266CB20BF9}">
      <dsp:nvSpPr>
        <dsp:cNvPr id="0" name=""/>
        <dsp:cNvSpPr/>
      </dsp:nvSpPr>
      <dsp:spPr>
        <a:xfrm>
          <a:off x="1652465" y="74523"/>
          <a:ext cx="2385046" cy="1428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Institutional Characteristics</a:t>
          </a:r>
          <a:endParaRPr lang="en-GB" sz="2400" b="1" kern="1200" dirty="0">
            <a:solidFill>
              <a:schemeClr val="accent1"/>
            </a:solidFill>
            <a:latin typeface="Arial" pitchFamily="34" charset="0"/>
            <a:cs typeface="Arial" pitchFamily="34" charset="0"/>
          </a:endParaRPr>
        </a:p>
      </dsp:txBody>
      <dsp:txXfrm>
        <a:off x="1652465" y="74523"/>
        <a:ext cx="2385046" cy="1428419"/>
      </dsp:txXfrm>
    </dsp:sp>
    <dsp:sp modelId="{7096A878-7062-47F4-AE3F-863748CB0C70}">
      <dsp:nvSpPr>
        <dsp:cNvPr id="0" name=""/>
        <dsp:cNvSpPr/>
      </dsp:nvSpPr>
      <dsp:spPr>
        <a:xfrm rot="21140894">
          <a:off x="1436072" y="-147745"/>
          <a:ext cx="6056018" cy="5997723"/>
        </a:xfrm>
        <a:prstGeom prst="circularArrow">
          <a:avLst>
            <a:gd name="adj1" fmla="val 5199"/>
            <a:gd name="adj2" fmla="val 335799"/>
            <a:gd name="adj3" fmla="val 17254357"/>
            <a:gd name="adj4" fmla="val 16397431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01CED-58ED-4C10-96D1-83D062D69B91}">
      <dsp:nvSpPr>
        <dsp:cNvPr id="0" name=""/>
        <dsp:cNvSpPr/>
      </dsp:nvSpPr>
      <dsp:spPr>
        <a:xfrm rot="16200000">
          <a:off x="969840" y="-120252"/>
          <a:ext cx="1337129" cy="253482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Engaging students</a:t>
          </a:r>
        </a:p>
      </dsp:txBody>
      <dsp:txXfrm rot="5400000">
        <a:off x="604993" y="812875"/>
        <a:ext cx="2300822" cy="668565"/>
      </dsp:txXfrm>
    </dsp:sp>
    <dsp:sp modelId="{FEF7FDED-48CC-4511-84F4-189AA6C9828A}">
      <dsp:nvSpPr>
        <dsp:cNvPr id="0" name=""/>
        <dsp:cNvSpPr/>
      </dsp:nvSpPr>
      <dsp:spPr>
        <a:xfrm rot="5400000">
          <a:off x="5836606" y="-144953"/>
          <a:ext cx="1274259" cy="2578284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Students engaging</a:t>
          </a:r>
        </a:p>
      </dsp:txBody>
      <dsp:txXfrm rot="-5400000">
        <a:off x="5184594" y="825624"/>
        <a:ext cx="2355289" cy="637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GB"/>
              <a:t>Student Transitions consultation event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en-GB"/>
              <a:t>0810/2014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02819EA-8053-48EC-B16A-0BBF414B55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14895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Student Transitions consultation event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0810/2014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7BDDDE-353E-4AFA-B69D-D04C934F15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26703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30DA61-77BC-44A2-9D36-358280D529A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0810/2014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1371606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2010EF-0235-435D-A991-8DC8F163E375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smtClean="0"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0810/2014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2827699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AE92DE-1C3D-4A2B-A013-F657F46C0ACB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 smtClean="0"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0810/2014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1465641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5A890D-5220-4680-9D7A-B6EC33A368CF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 smtClean="0"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0810/2014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3043082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2A4CFA-3668-4965-AA9E-4593946B0C5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0810/2014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4120385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2E8229-52D4-4040-A59E-1C270DAF9BD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GB" smtClean="0"/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0810/2014</a:t>
            </a:r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www.enhancementthemes.ac.uk</a:t>
            </a:r>
          </a:p>
        </p:txBody>
      </p:sp>
      <p:sp>
        <p:nvSpPr>
          <p:cNvPr id="54279" name="Header Placeholder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10309555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7B89E5-19AC-441B-B071-28987AC90483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GB" smtClean="0"/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0810/2014</a:t>
            </a:r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www.enhancementthemes.ac.uk</a:t>
            </a:r>
          </a:p>
        </p:txBody>
      </p:sp>
      <p:sp>
        <p:nvSpPr>
          <p:cNvPr id="54279" name="Header Placeholder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5972681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923372-3AA0-4086-81B4-5B2D95FDA3D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GB" smtClean="0"/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0810/2014</a:t>
            </a:r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www.enhancementthemes.ac.uk</a:t>
            </a:r>
          </a:p>
        </p:txBody>
      </p:sp>
      <p:sp>
        <p:nvSpPr>
          <p:cNvPr id="54279" name="Header Placeholder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30652253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68AF54-BCF8-43EC-B474-B314DF2FDD06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GB" smtClean="0"/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0810/2014</a:t>
            </a:r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www.enhancementthemes.ac.uk</a:t>
            </a:r>
          </a:p>
        </p:txBody>
      </p:sp>
      <p:sp>
        <p:nvSpPr>
          <p:cNvPr id="54279" name="Header Placeholder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15418267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B63C83-03DF-4A9E-8E97-ED49C688AA4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GB" smtClean="0"/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0810/2014</a:t>
            </a:r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www.enhancementthemes.ac.uk</a:t>
            </a:r>
          </a:p>
        </p:txBody>
      </p:sp>
      <p:sp>
        <p:nvSpPr>
          <p:cNvPr id="54279" name="Header Placeholder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26242416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1A0F3D-C8E3-469D-8992-9E6BFDED4C8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GB" smtClean="0"/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0810/2014</a:t>
            </a:r>
          </a:p>
        </p:txBody>
      </p:sp>
      <p:sp>
        <p:nvSpPr>
          <p:cNvPr id="55302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www.enhancementthemes.ac.uk</a:t>
            </a:r>
          </a:p>
        </p:txBody>
      </p:sp>
      <p:sp>
        <p:nvSpPr>
          <p:cNvPr id="55303" name="Header Placeholder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45305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070257-4D29-4233-AF62-A1B8AE65E9B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0810/2014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18444970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D8F35E-041C-4CEA-AA78-2DCB1319A742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GB" smtClean="0"/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0810/2014</a:t>
            </a:r>
          </a:p>
        </p:txBody>
      </p:sp>
      <p:sp>
        <p:nvSpPr>
          <p:cNvPr id="55302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www.enhancementthemes.ac.uk</a:t>
            </a:r>
          </a:p>
        </p:txBody>
      </p:sp>
      <p:sp>
        <p:nvSpPr>
          <p:cNvPr id="55303" name="Header Placeholder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36643604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869A6-B77F-4D02-B094-4B781FAC273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GB" smtClean="0"/>
          </a:p>
        </p:txBody>
      </p:sp>
      <p:sp>
        <p:nvSpPr>
          <p:cNvPr id="56325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0810/2014</a:t>
            </a:r>
          </a:p>
        </p:txBody>
      </p:sp>
      <p:sp>
        <p:nvSpPr>
          <p:cNvPr id="56326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www.enhancementthemes.ac.uk</a:t>
            </a:r>
          </a:p>
        </p:txBody>
      </p:sp>
      <p:sp>
        <p:nvSpPr>
          <p:cNvPr id="56327" name="Header Placeholder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1551083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5AAD28-5D98-4BCE-A799-1DCBD15C80F6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mtClean="0"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0810/2014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2350250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D08C-E755-4116-A71E-3D55989CFB31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smtClean="0"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0810/2014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3469011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9B5A43-EB7E-47EE-B41A-57DCD99D826A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smtClean="0"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0810/2014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2544039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0E0101-73D6-4BD4-9D3F-AECE546580BB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smtClean="0"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0810/2014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151715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9F47D5-AD6A-4E2C-8B25-EFC18A975F70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smtClean="0"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0810/2014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3498313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9D3D1B-7829-465B-B811-EB9F515ACC0A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smtClean="0"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0810/2014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2093878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9E93CB-BE56-40BD-BB6C-BB858EB14509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smtClean="0"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0810/2014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1670837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4FBD1-C408-4AC5-95AE-0FD7ECB2B2F5}" type="datetimeFigureOut">
              <a:rPr lang="en-US"/>
              <a:pPr>
                <a:defRPr/>
              </a:pPr>
              <a:t>10/23/2014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F461B-C81F-403D-BBCD-5AAAE76629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0742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35324"/>
            <a:ext cx="8229600" cy="3190839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3547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09405"/>
            <a:ext cx="4038600" cy="32167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09405"/>
            <a:ext cx="4038600" cy="32167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649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83485"/>
            <a:ext cx="4040188" cy="324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83485"/>
            <a:ext cx="4041775" cy="32426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7067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336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85418"/>
            <a:ext cx="5111750" cy="35407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85418"/>
            <a:ext cx="3008313" cy="35407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432B7-1A8D-44D4-8E73-DE6D8FE5F701}" type="datetimeFigureOut">
              <a:rPr lang="en-US"/>
              <a:pPr>
                <a:defRPr/>
              </a:pPr>
              <a:t>10/23/2014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59193-7CCF-4C7F-8601-0536AD0150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60408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8928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93660E-689A-4F17-9C47-9CEBDA1DBFBE}" type="datetimeFigureOut">
              <a:rPr lang="en-US"/>
              <a:pPr>
                <a:defRPr/>
              </a:pPr>
              <a:t>10/23/2014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7FBD0F-7DBB-464F-B7B3-83E9F749F7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6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0" r:id="rId8"/>
    <p:sldLayoutId id="2147483737" r:id="rId9"/>
    <p:sldLayoutId id="2147483738" r:id="rId10"/>
    <p:sldLayoutId id="214748373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75" y="2130425"/>
            <a:ext cx="8782050" cy="4538663"/>
          </a:xfrm>
        </p:spPr>
        <p:txBody>
          <a:bodyPr rtlCol="0"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Student Transitions</a:t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Quality Enhancement Theme 2014-17</a:t>
            </a:r>
            <a:b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Consultation Event</a:t>
            </a:r>
            <a:b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Edinburgh 8 October 2014</a:t>
            </a:r>
            <a:b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GB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96300" cy="866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Student Transitions</a:t>
            </a:r>
            <a:endParaRPr lang="en-GB" sz="4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" y="2924175"/>
            <a:ext cx="8712200" cy="3673475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Outcomes will include: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Framework for transitions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Networks arising from the Tracks work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Useful resources from institutional work, collaborations, and the Tracks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Student engagement with the Theme (Theme Student Network) and practical outcomes of use to students, student associations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International engagement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96300" cy="866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Student Transitions</a:t>
            </a:r>
            <a:endParaRPr lang="en-GB" sz="4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" y="2924175"/>
            <a:ext cx="8712200" cy="3673475"/>
          </a:xfrm>
        </p:spPr>
        <p:txBody>
          <a:bodyPr rtlCol="0">
            <a:normAutofit fontScale="925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How you can be involved: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Attend this event!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Take part in Track activities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Work within HEIs – find out who is on your team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Institutional team event 4 February 2015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Join the Enhancement Themes newsletter mailing list; LinkedIn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Propose a paper/poster/workshop – and attend - for 2</a:t>
            </a:r>
            <a:r>
              <a:rPr lang="en-GB" sz="2600" baseline="30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International Enhancement Themes conference 9-11 June 2015, Glasgow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96300" cy="866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519" y="2924944"/>
            <a:ext cx="8712968" cy="3672408"/>
          </a:xfrm>
        </p:spPr>
        <p:txBody>
          <a:bodyPr rtlCol="0">
            <a:noAutofit/>
          </a:bodyPr>
          <a:lstStyle/>
          <a:p>
            <a:pPr marL="0" lvl="8" algn="l">
              <a:defRPr/>
            </a:pPr>
            <a:r>
              <a:rPr lang="en-GB" sz="2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0" lvl="8" algn="l"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Enhancement Themes – what are they?</a:t>
            </a:r>
          </a:p>
          <a:p>
            <a:pPr marL="0" lvl="8" algn="l"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Background to this Theme – why this Theme?</a:t>
            </a:r>
          </a:p>
          <a:p>
            <a:pPr marL="0" lvl="8" algn="l"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Outline Student Transitions – how are we going to do it?</a:t>
            </a:r>
          </a:p>
          <a:p>
            <a:pPr marL="0" lvl="8" algn="l">
              <a:buFont typeface="Arial" pitchFamily="34" charset="0"/>
              <a:buChar char="•"/>
              <a:defRPr/>
            </a:pPr>
            <a:r>
              <a:rPr lang="en-GB" sz="2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Transitions – what are they about?</a:t>
            </a:r>
            <a:endParaRPr lang="en-GB" sz="2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66725" y="765175"/>
            <a:ext cx="8229600" cy="1143000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2924175"/>
            <a:ext cx="8229600" cy="36004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‘The </a:t>
            </a:r>
            <a:r>
              <a:rPr lang="en-GB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process or a period of changing from one state or condition to </a:t>
            </a: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another’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(Oxford English Dictionary)</a:t>
            </a:r>
            <a:endParaRPr lang="en-GB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23850" y="2130425"/>
            <a:ext cx="84963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Student Transitions</a:t>
            </a:r>
            <a:endParaRPr lang="en-GB" sz="4000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52413" y="1417638"/>
            <a:ext cx="8574087" cy="11430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accent1"/>
                </a:solidFill>
                <a:latin typeface="Arial" charset="0"/>
                <a:cs typeface="Arial" charset="0"/>
              </a:rPr>
              <a:t>Transitions in…</a:t>
            </a:r>
          </a:p>
        </p:txBody>
      </p:sp>
      <p:sp>
        <p:nvSpPr>
          <p:cNvPr id="6" name="Left Arrow 5"/>
          <p:cNvSpPr/>
          <p:nvPr/>
        </p:nvSpPr>
        <p:spPr>
          <a:xfrm>
            <a:off x="611188" y="1989138"/>
            <a:ext cx="4465637" cy="1871662"/>
          </a:xfrm>
          <a:prstGeom prst="leftArrow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Old Life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337050" y="2276475"/>
            <a:ext cx="4356100" cy="1728788"/>
          </a:xfrm>
          <a:prstGeom prst="rightArrow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New Life</a:t>
            </a:r>
          </a:p>
        </p:txBody>
      </p:sp>
      <p:sp>
        <p:nvSpPr>
          <p:cNvPr id="8" name="Cloud Callout 7"/>
          <p:cNvSpPr/>
          <p:nvPr/>
        </p:nvSpPr>
        <p:spPr>
          <a:xfrm>
            <a:off x="871538" y="4335463"/>
            <a:ext cx="1368425" cy="936625"/>
          </a:xfrm>
          <a:prstGeom prst="cloudCallout">
            <a:avLst>
              <a:gd name="adj1" fmla="val 84989"/>
              <a:gd name="adj2" fmla="val -10379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Work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0" y="3621088"/>
            <a:ext cx="2420938" cy="935037"/>
          </a:xfrm>
          <a:prstGeom prst="cloudCallout">
            <a:avLst>
              <a:gd name="adj1" fmla="val 84989"/>
              <a:gd name="adj2" fmla="val -10379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Provenance</a:t>
            </a:r>
            <a:r>
              <a:rPr lang="en-GB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School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755650" y="5237163"/>
            <a:ext cx="1763713" cy="936625"/>
          </a:xfrm>
          <a:prstGeom prst="cloudCallout">
            <a:avLst>
              <a:gd name="adj1" fmla="val 51572"/>
              <a:gd name="adj2" fmla="val -23403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Student Type</a:t>
            </a:r>
            <a:r>
              <a:rPr lang="en-GB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 WA</a:t>
            </a:r>
          </a:p>
        </p:txBody>
      </p:sp>
      <p:sp>
        <p:nvSpPr>
          <p:cNvPr id="11" name="Cloud Callout 10"/>
          <p:cNvSpPr/>
          <p:nvPr/>
        </p:nvSpPr>
        <p:spPr>
          <a:xfrm>
            <a:off x="2312988" y="5516563"/>
            <a:ext cx="1366837" cy="936625"/>
          </a:xfrm>
          <a:prstGeom prst="cloudCallout">
            <a:avLst>
              <a:gd name="adj1" fmla="val 77828"/>
              <a:gd name="adj2" fmla="val -289851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UG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4772025" y="4365625"/>
            <a:ext cx="1743075" cy="935038"/>
          </a:xfrm>
          <a:prstGeom prst="cloudCallout">
            <a:avLst>
              <a:gd name="adj1" fmla="val -105663"/>
              <a:gd name="adj2" fmla="val -127048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Disability</a:t>
            </a:r>
          </a:p>
        </p:txBody>
      </p:sp>
      <p:sp>
        <p:nvSpPr>
          <p:cNvPr id="13" name="Cloud Callout 12"/>
          <p:cNvSpPr/>
          <p:nvPr/>
        </p:nvSpPr>
        <p:spPr>
          <a:xfrm>
            <a:off x="2309813" y="4641850"/>
            <a:ext cx="1530350" cy="936625"/>
          </a:xfrm>
          <a:prstGeom prst="cloudCallout">
            <a:avLst>
              <a:gd name="adj1" fmla="val 8606"/>
              <a:gd name="adj2" fmla="val -17705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College</a:t>
            </a:r>
          </a:p>
        </p:txBody>
      </p:sp>
      <p:sp>
        <p:nvSpPr>
          <p:cNvPr id="14" name="Cloud Callout 13"/>
          <p:cNvSpPr/>
          <p:nvPr/>
        </p:nvSpPr>
        <p:spPr>
          <a:xfrm>
            <a:off x="3419475" y="5086350"/>
            <a:ext cx="2282825" cy="936625"/>
          </a:xfrm>
          <a:prstGeom prst="cloudCallout">
            <a:avLst>
              <a:gd name="adj1" fmla="val -41336"/>
              <a:gd name="adj2" fmla="val -22124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International</a:t>
            </a:r>
          </a:p>
        </p:txBody>
      </p:sp>
      <p:sp>
        <p:nvSpPr>
          <p:cNvPr id="16" name="Cloud Callout 15"/>
          <p:cNvSpPr/>
          <p:nvPr/>
        </p:nvSpPr>
        <p:spPr>
          <a:xfrm>
            <a:off x="5237163" y="5013325"/>
            <a:ext cx="2882900" cy="1108075"/>
          </a:xfrm>
          <a:prstGeom prst="cloudCallout">
            <a:avLst>
              <a:gd name="adj1" fmla="val -99960"/>
              <a:gd name="adj2" fmla="val -24682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Minority Groups (Gender, Ethnic) </a:t>
            </a:r>
          </a:p>
        </p:txBody>
      </p:sp>
      <p:sp>
        <p:nvSpPr>
          <p:cNvPr id="17" name="Cloud Callout 16"/>
          <p:cNvSpPr/>
          <p:nvPr/>
        </p:nvSpPr>
        <p:spPr>
          <a:xfrm>
            <a:off x="3906838" y="5732463"/>
            <a:ext cx="1368425" cy="936625"/>
          </a:xfrm>
          <a:prstGeom prst="cloudCallout">
            <a:avLst>
              <a:gd name="adj1" fmla="val -63798"/>
              <a:gd name="adj2" fmla="val -31078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FT / 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11150" y="1417638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accent1"/>
                </a:solidFill>
                <a:latin typeface="Arial" charset="0"/>
                <a:cs typeface="Arial" charset="0"/>
              </a:rPr>
              <a:t>Transitions out…</a:t>
            </a:r>
          </a:p>
        </p:txBody>
      </p:sp>
      <p:sp>
        <p:nvSpPr>
          <p:cNvPr id="6" name="Left Arrow 5"/>
          <p:cNvSpPr/>
          <p:nvPr/>
        </p:nvSpPr>
        <p:spPr>
          <a:xfrm>
            <a:off x="611188" y="1989138"/>
            <a:ext cx="4465637" cy="1871662"/>
          </a:xfrm>
          <a:prstGeom prst="leftArrow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Old Life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183063" y="2276475"/>
            <a:ext cx="4357687" cy="1728788"/>
          </a:xfrm>
          <a:prstGeom prst="rightArrow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New Life</a:t>
            </a:r>
          </a:p>
        </p:txBody>
      </p:sp>
      <p:sp>
        <p:nvSpPr>
          <p:cNvPr id="8" name="Cloud Callout 7"/>
          <p:cNvSpPr/>
          <p:nvPr/>
        </p:nvSpPr>
        <p:spPr>
          <a:xfrm>
            <a:off x="871538" y="4260850"/>
            <a:ext cx="1368425" cy="935038"/>
          </a:xfrm>
          <a:prstGeom prst="cloudCallout">
            <a:avLst>
              <a:gd name="adj1" fmla="val 196380"/>
              <a:gd name="adj2" fmla="val -137514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Work</a:t>
            </a:r>
          </a:p>
        </p:txBody>
      </p:sp>
      <p:sp>
        <p:nvSpPr>
          <p:cNvPr id="11" name="Cloud Callout 10"/>
          <p:cNvSpPr/>
          <p:nvPr/>
        </p:nvSpPr>
        <p:spPr>
          <a:xfrm>
            <a:off x="2309813" y="5630863"/>
            <a:ext cx="1368425" cy="935037"/>
          </a:xfrm>
          <a:prstGeom prst="cloudCallout">
            <a:avLst>
              <a:gd name="adj1" fmla="val 93741"/>
              <a:gd name="adj2" fmla="val -27938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PG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4756150" y="4259263"/>
            <a:ext cx="1673225" cy="936625"/>
          </a:xfrm>
          <a:prstGeom prst="cloudCallout">
            <a:avLst>
              <a:gd name="adj1" fmla="val 30982"/>
              <a:gd name="adj2" fmla="val -11425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Study abroad</a:t>
            </a:r>
          </a:p>
        </p:txBody>
      </p:sp>
      <p:sp>
        <p:nvSpPr>
          <p:cNvPr id="13" name="Cloud Callout 12"/>
          <p:cNvSpPr/>
          <p:nvPr/>
        </p:nvSpPr>
        <p:spPr>
          <a:xfrm>
            <a:off x="2309813" y="4567238"/>
            <a:ext cx="1368425" cy="935037"/>
          </a:xfrm>
          <a:prstGeom prst="cloudCallout">
            <a:avLst>
              <a:gd name="adj1" fmla="val 119997"/>
              <a:gd name="adj2" fmla="val -15844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Other HEI</a:t>
            </a:r>
          </a:p>
        </p:txBody>
      </p:sp>
      <p:sp>
        <p:nvSpPr>
          <p:cNvPr id="14" name="Cloud Callout 13"/>
          <p:cNvSpPr/>
          <p:nvPr/>
        </p:nvSpPr>
        <p:spPr>
          <a:xfrm>
            <a:off x="3419475" y="5011738"/>
            <a:ext cx="2171700" cy="935037"/>
          </a:xfrm>
          <a:prstGeom prst="cloudCallout">
            <a:avLst>
              <a:gd name="adj1" fmla="val 20796"/>
              <a:gd name="adj2" fmla="val -19914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Placement</a:t>
            </a:r>
          </a:p>
        </p:txBody>
      </p:sp>
      <p:sp>
        <p:nvSpPr>
          <p:cNvPr id="25610" name="TextBox 2"/>
          <p:cNvSpPr txBox="1">
            <a:spLocks noChangeArrowheads="1"/>
          </p:cNvSpPr>
          <p:nvPr/>
        </p:nvSpPr>
        <p:spPr bwMode="auto">
          <a:xfrm>
            <a:off x="7164388" y="4641850"/>
            <a:ext cx="1079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 Arrow 5"/>
          <p:cNvSpPr/>
          <p:nvPr/>
        </p:nvSpPr>
        <p:spPr>
          <a:xfrm>
            <a:off x="682625" y="2781300"/>
            <a:ext cx="4465638" cy="1871663"/>
          </a:xfrm>
          <a:prstGeom prst="leftArrow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Old Life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92554" y="1343025"/>
          <a:ext cx="8851446" cy="5776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6"/>
          <p:cNvSpPr/>
          <p:nvPr/>
        </p:nvSpPr>
        <p:spPr>
          <a:xfrm>
            <a:off x="4356100" y="3357563"/>
            <a:ext cx="4357688" cy="1727200"/>
          </a:xfrm>
          <a:prstGeom prst="rightArrow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New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4" grpId="0">
        <p:bldAsOne/>
      </p:bldGraphic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17500" y="1773238"/>
            <a:ext cx="8642350" cy="935037"/>
          </a:xfrm>
        </p:spPr>
        <p:txBody>
          <a:bodyPr/>
          <a:lstStyle/>
          <a:p>
            <a:pPr eaLnBrk="1" hangingPunct="1"/>
            <a:r>
              <a:rPr lang="en-GB" sz="3200" smtClean="0">
                <a:solidFill>
                  <a:schemeClr val="accent1"/>
                </a:solidFill>
                <a:latin typeface="Arial" charset="0"/>
                <a:cs typeface="Arial" charset="0"/>
              </a:rPr>
              <a:t>Honeymoon to healthy adjustment? eg PGT</a:t>
            </a:r>
          </a:p>
        </p:txBody>
      </p:sp>
      <p:pic>
        <p:nvPicPr>
          <p:cNvPr id="27651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7525" y="2492375"/>
            <a:ext cx="8145463" cy="3889375"/>
          </a:xfrm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17500" y="6381750"/>
            <a:ext cx="2814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Menzies and Baron,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0850" y="1643063"/>
            <a:ext cx="8229600" cy="777875"/>
          </a:xfrm>
        </p:spPr>
        <p:txBody>
          <a:bodyPr/>
          <a:lstStyle/>
          <a:p>
            <a:pPr eaLnBrk="1" hangingPunct="1"/>
            <a:r>
              <a:rPr lang="en-GB" sz="3200" smtClean="0">
                <a:solidFill>
                  <a:schemeClr val="accent1"/>
                </a:solidFill>
                <a:latin typeface="Arial" charset="0"/>
                <a:cs typeface="Arial" charset="0"/>
              </a:rPr>
              <a:t>3 P Model</a:t>
            </a:r>
            <a:endParaRPr lang="en-GB" sz="1600" smtClean="0"/>
          </a:p>
        </p:txBody>
      </p:sp>
      <p:sp>
        <p:nvSpPr>
          <p:cNvPr id="3" name="Rectangle 2"/>
          <p:cNvSpPr/>
          <p:nvPr/>
        </p:nvSpPr>
        <p:spPr>
          <a:xfrm>
            <a:off x="539750" y="2420938"/>
            <a:ext cx="1944688" cy="2227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PRESAGE</a:t>
            </a:r>
            <a:r>
              <a:rPr lang="en-GB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Student characteristics Teacher characteristics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Learning environment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8038" y="2420938"/>
            <a:ext cx="1943100" cy="2227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PROCESS</a:t>
            </a:r>
            <a:r>
              <a:rPr lang="en-GB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What we 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What students do</a:t>
            </a:r>
            <a:endParaRPr lang="en-GB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27763" y="2420938"/>
            <a:ext cx="1944687" cy="2227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PRODUCT</a:t>
            </a:r>
            <a:r>
              <a:rPr lang="en-GB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Learning outcomes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Persistence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02275" y="3440113"/>
            <a:ext cx="47466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4400">
                <a:latin typeface="Calibri" pitchFamily="34" charset="0"/>
              </a:rPr>
              <a:t>=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620963" y="3452813"/>
            <a:ext cx="4762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4400">
                <a:latin typeface="Calibri" pitchFamily="34" charset="0"/>
              </a:rPr>
              <a:t>+</a:t>
            </a:r>
          </a:p>
        </p:txBody>
      </p:sp>
      <p:sp>
        <p:nvSpPr>
          <p:cNvPr id="8" name="Up Arrow 7"/>
          <p:cNvSpPr/>
          <p:nvPr/>
        </p:nvSpPr>
        <p:spPr>
          <a:xfrm>
            <a:off x="2800350" y="4797425"/>
            <a:ext cx="3038475" cy="1727200"/>
          </a:xfrm>
          <a:prstGeom prst="upArrow">
            <a:avLst>
              <a:gd name="adj1" fmla="val 50000"/>
              <a:gd name="adj2" fmla="val 57559"/>
            </a:avLst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 can control / influence some of this</a:t>
            </a:r>
          </a:p>
        </p:txBody>
      </p:sp>
      <p:sp>
        <p:nvSpPr>
          <p:cNvPr id="28681" name="TextBox 8"/>
          <p:cNvSpPr txBox="1">
            <a:spLocks noChangeArrowheads="1"/>
          </p:cNvSpPr>
          <p:nvPr/>
        </p:nvSpPr>
        <p:spPr bwMode="auto">
          <a:xfrm>
            <a:off x="268288" y="6338888"/>
            <a:ext cx="1846262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Biggs, 1985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84175" y="1700213"/>
            <a:ext cx="8229600" cy="865187"/>
          </a:xfrm>
        </p:spPr>
        <p:txBody>
          <a:bodyPr/>
          <a:lstStyle/>
          <a:p>
            <a:pPr eaLnBrk="1" hangingPunct="1"/>
            <a:r>
              <a:rPr lang="en-GB" sz="3200" smtClean="0">
                <a:solidFill>
                  <a:schemeClr val="accent1"/>
                </a:solidFill>
                <a:latin typeface="Arial" charset="0"/>
                <a:ea typeface="Segoe UI" pitchFamily="34" charset="0"/>
                <a:cs typeface="Arial" charset="0"/>
              </a:rPr>
              <a:t>Effective interventions</a:t>
            </a:r>
            <a:endParaRPr lang="en-GB" sz="2000" smtClean="0">
              <a:latin typeface="Segoe UI" pitchFamily="34" charset="0"/>
              <a:ea typeface="Segoe UI" pitchFamily="34" charset="0"/>
              <a:cs typeface="Arial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84175" y="2492375"/>
            <a:ext cx="8497888" cy="3636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GB" sz="2600" dirty="0" smtClean="0">
                <a:solidFill>
                  <a:schemeClr val="accent1"/>
                </a:solidFill>
                <a:latin typeface="Arial" charset="0"/>
                <a:ea typeface="Segoe UI" pitchFamily="34" charset="0"/>
                <a:cs typeface="Arial" charset="0"/>
              </a:rPr>
              <a:t>Most effective pre-entry and induction interventions </a:t>
            </a:r>
            <a:r>
              <a:rPr lang="en-GB" sz="2600" b="1" dirty="0" smtClean="0">
                <a:solidFill>
                  <a:schemeClr val="accent1"/>
                </a:solidFill>
                <a:latin typeface="Arial" charset="0"/>
                <a:ea typeface="Segoe UI" pitchFamily="34" charset="0"/>
                <a:cs typeface="Arial" charset="0"/>
              </a:rPr>
              <a:t>combine</a:t>
            </a:r>
            <a:r>
              <a:rPr lang="en-GB" sz="2600" dirty="0" smtClean="0">
                <a:solidFill>
                  <a:schemeClr val="accent1"/>
                </a:solidFill>
                <a:latin typeface="Arial" charset="0"/>
                <a:ea typeface="Segoe UI" pitchFamily="34" charset="0"/>
                <a:cs typeface="Arial" charset="0"/>
              </a:rPr>
              <a:t> these roles: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Providing information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Informing expectations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Developing academic skills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Building social capital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Nurturing a sense of belonging</a:t>
            </a: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384175" y="6308725"/>
            <a:ext cx="1860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Thomas,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75" y="2130425"/>
            <a:ext cx="8782050" cy="4538663"/>
          </a:xfrm>
        </p:spPr>
        <p:txBody>
          <a:bodyPr rtlCol="0"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Student Transitions</a:t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Quality Enhancement Theme 2014-17</a:t>
            </a:r>
            <a:b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Professor Roni Bamber</a:t>
            </a:r>
            <a:b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Queen Margaret University</a:t>
            </a:r>
            <a:b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GB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84175" y="1700213"/>
            <a:ext cx="8229600" cy="865187"/>
          </a:xfrm>
        </p:spPr>
        <p:txBody>
          <a:bodyPr/>
          <a:lstStyle/>
          <a:p>
            <a:pPr eaLnBrk="1" hangingPunct="1"/>
            <a:r>
              <a:rPr lang="en-GB" sz="3200" smtClean="0">
                <a:solidFill>
                  <a:schemeClr val="accent1"/>
                </a:solidFill>
                <a:latin typeface="Arial" charset="0"/>
                <a:ea typeface="Segoe UI" pitchFamily="34" charset="0"/>
                <a:cs typeface="Arial" charset="0"/>
              </a:rPr>
              <a:t>Identity, belonging and social interaction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2492375"/>
            <a:ext cx="8497888" cy="363696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Proactive…</a:t>
            </a:r>
            <a:endParaRPr lang="en-GB" sz="26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Community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Peer relations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Staff – student interactions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Social activities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Other?</a:t>
            </a:r>
            <a:endParaRPr lang="en-GB" sz="2600" dirty="0">
              <a:solidFill>
                <a:schemeClr val="accent1"/>
              </a:solidFill>
              <a:latin typeface="Arial" pitchFamily="34" charset="0"/>
              <a:ea typeface="Segoe UI" panose="020B0502040204020203" pitchFamily="34" charset="0"/>
              <a:cs typeface="Arial" pitchFamily="34" charset="0"/>
            </a:endParaRPr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384175" y="6308725"/>
            <a:ext cx="1860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Thomas,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84175" y="1700213"/>
            <a:ext cx="8229600" cy="865187"/>
          </a:xfrm>
        </p:spPr>
        <p:txBody>
          <a:bodyPr/>
          <a:lstStyle/>
          <a:p>
            <a:pPr eaLnBrk="1" hangingPunct="1"/>
            <a:r>
              <a:rPr lang="en-GB" sz="3200" smtClean="0">
                <a:solidFill>
                  <a:schemeClr val="accent1"/>
                </a:solidFill>
                <a:latin typeface="Arial" charset="0"/>
                <a:ea typeface="Segoe UI" pitchFamily="34" charset="0"/>
                <a:cs typeface="Arial" charset="0"/>
              </a:rPr>
              <a:t>And for students who don’t engage?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2492375"/>
            <a:ext cx="8497888" cy="363696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Students who are not engaging are at risk of withdrawal. Identifying and following up students who are not engaging improves retention and success’ </a:t>
            </a:r>
            <a:r>
              <a:rPr lang="en-GB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(Thomas, 2012)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26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Identifying them (monitoring)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Doing something about it (follow-up)</a:t>
            </a:r>
            <a:endParaRPr lang="en-GB" sz="2600" dirty="0">
              <a:solidFill>
                <a:schemeClr val="accent1"/>
              </a:solidFill>
              <a:latin typeface="Arial" pitchFamily="34" charset="0"/>
              <a:ea typeface="Segoe UI" panose="020B0502040204020203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0850" y="1520825"/>
            <a:ext cx="8229600" cy="9350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</a:rPr>
              <a:t>Engaging Students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2413" y="2305050"/>
          <a:ext cx="8640961" cy="3931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423"/>
                <a:gridCol w="1234423"/>
                <a:gridCol w="1234423"/>
                <a:gridCol w="1234423"/>
                <a:gridCol w="1234423"/>
                <a:gridCol w="1234423"/>
                <a:gridCol w="1234423"/>
              </a:tblGrid>
              <a:tr h="1620931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51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Institutional characteristics</a:t>
                      </a:r>
                      <a:endParaRPr lang="en-GB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C00000"/>
                          </a:solidFill>
                          <a:effectLst/>
                        </a:rPr>
                        <a:t>Setting high expectations</a:t>
                      </a:r>
                      <a:endParaRPr lang="en-GB" sz="160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C00000"/>
                          </a:solidFill>
                          <a:effectLst/>
                        </a:rPr>
                        <a:t>Teaching</a:t>
                      </a:r>
                      <a:endParaRPr lang="en-GB" sz="160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C00000"/>
                          </a:solidFill>
                          <a:effectLst/>
                        </a:rPr>
                        <a:t>Feedback and assessment</a:t>
                      </a:r>
                      <a:endParaRPr lang="en-GB" sz="160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C00000"/>
                          </a:solidFill>
                          <a:effectLst/>
                        </a:rPr>
                        <a:t>Identity, belonging and social interaction</a:t>
                      </a:r>
                      <a:endParaRPr lang="en-GB" sz="160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C00000"/>
                          </a:solidFill>
                          <a:effectLst/>
                        </a:rPr>
                        <a:t>Students managing their learning</a:t>
                      </a:r>
                      <a:endParaRPr lang="en-GB" sz="160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Student characteristics</a:t>
                      </a:r>
                      <a:endParaRPr lang="en-GB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58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Presage</a:t>
                      </a:r>
                      <a:endParaRPr lang="en-GB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solidFill>
                            <a:srgbClr val="C00000"/>
                          </a:solidFill>
                          <a:effectLst/>
                        </a:rPr>
                        <a:t>Process</a:t>
                      </a:r>
                      <a:endParaRPr lang="en-GB" sz="360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Presage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539553" y="1988840"/>
          <a:ext cx="8802688" cy="2578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96" name="TextBox 3"/>
          <p:cNvSpPr txBox="1">
            <a:spLocks noChangeArrowheads="1"/>
          </p:cNvSpPr>
          <p:nvPr/>
        </p:nvSpPr>
        <p:spPr bwMode="auto">
          <a:xfrm>
            <a:off x="252413" y="6308725"/>
            <a:ext cx="2709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Bamber  &amp; Jones,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75" y="2130425"/>
            <a:ext cx="8782050" cy="4538663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Student Transitions</a:t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How to ensure we know about and share effective interventions?</a:t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GB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96300" cy="866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Round table discussion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" y="2924175"/>
            <a:ext cx="8712200" cy="3673475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 the sheets on your table, please write down why you decided to attend 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96300" cy="866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Round table discussion 1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" y="2924175"/>
            <a:ext cx="8712200" cy="3673475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 the dialogue sheet, start at step 1 and consider the Practice questions.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Use the yellow post-its and feel free to write on the sheet as well.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 have approximately 30 minutes.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96300" cy="866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Round table discussion 2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" y="2924175"/>
            <a:ext cx="8712200" cy="3673475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Move to another table.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Work through the Aspiration questions.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Again, use the post-its (pink this time) and feel free to write on the sheet.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 have approximately 30 minutes.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96300" cy="866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Round table discussion 3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" y="2924175"/>
            <a:ext cx="8712200" cy="3673475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Move to another table.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time, work through the Support exercises.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Use the blue post-its and write additional points on the sheet.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 have approximately 30 minutes.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96300" cy="866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Round table discussion 4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" y="2924175"/>
            <a:ext cx="8712200" cy="3673475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Move to a final table.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Consider the Evaluation questions.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Use the green post-its.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 have approximately 15 minutes.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96300" cy="866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Feedback plenary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" y="2924175"/>
            <a:ext cx="8712200" cy="367347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are the three things you will take away from today?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96300" cy="866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afternoon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519" y="2924944"/>
            <a:ext cx="8712968" cy="3672408"/>
          </a:xfrm>
        </p:spPr>
        <p:txBody>
          <a:bodyPr rtlCol="0">
            <a:noAutofit/>
          </a:bodyPr>
          <a:lstStyle/>
          <a:p>
            <a:pPr marL="0" lvl="8" algn="l">
              <a:defRPr/>
            </a:pPr>
            <a:r>
              <a:rPr lang="en-GB" sz="2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0" lvl="8" algn="l"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Enhancement Themes – what are they?</a:t>
            </a:r>
          </a:p>
          <a:p>
            <a:pPr marL="0" lvl="8" algn="l"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Background to this Theme – why this Theme?</a:t>
            </a:r>
          </a:p>
          <a:p>
            <a:pPr marL="0" lvl="8" algn="l"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Outline of Student Transitions – how are we going to do it?</a:t>
            </a:r>
          </a:p>
          <a:p>
            <a:pPr marL="0" lvl="8" algn="l"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Transitions – what are they about?</a:t>
            </a:r>
          </a:p>
          <a:p>
            <a:pPr marL="0" lvl="8" algn="l">
              <a:defRPr/>
            </a:pPr>
            <a:r>
              <a:rPr lang="en-GB" sz="2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Round table discussion </a:t>
            </a:r>
          </a:p>
          <a:p>
            <a:pPr marL="0" lvl="8" algn="l">
              <a:defRPr/>
            </a:pPr>
            <a:r>
              <a:rPr lang="en-GB" sz="2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Feedback</a:t>
            </a:r>
            <a:endParaRPr lang="en-GB" sz="2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96300" cy="866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Feedback plenary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" y="2924175"/>
            <a:ext cx="8712200" cy="367347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 big messages do you want us to take away from today?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3600"/>
            <a:ext cx="8963025" cy="4538663"/>
          </a:xfrm>
        </p:spPr>
        <p:txBody>
          <a:bodyPr rtlCol="0">
            <a:normAutofit/>
          </a:bodyPr>
          <a:lstStyle/>
          <a:p>
            <a:pPr marL="342900" indent="-3429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Thank you!</a:t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3600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Enhancement </a:t>
            </a:r>
            <a:r>
              <a:rPr lang="en-GB" sz="3600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Themes </a:t>
            </a:r>
            <a:r>
              <a:rPr lang="en-GB" sz="3600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website:</a:t>
            </a:r>
            <a:br>
              <a:rPr lang="en-GB" sz="3600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3600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3600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3600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www.enhancement</a:t>
            </a:r>
            <a:r>
              <a:rPr lang="en-GB" sz="3600" kern="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themes</a:t>
            </a:r>
            <a:r>
              <a:rPr lang="en-GB" sz="3600" kern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GB" sz="3600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ac.uk</a:t>
            </a:r>
            <a:r>
              <a:rPr lang="en-GB" sz="3600" kern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800" b="1" kern="0" dirty="0">
                <a:solidFill>
                  <a:srgbClr val="002060"/>
                </a:solidFill>
              </a:rPr>
              <a:t/>
            </a:r>
            <a:br>
              <a:rPr lang="en-GB" sz="2800" b="1" kern="0" dirty="0">
                <a:solidFill>
                  <a:srgbClr val="002060"/>
                </a:solidFill>
              </a:rPr>
            </a:br>
            <a:r>
              <a:rPr lang="en-GB" sz="3600" kern="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3600" kern="0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2800" b="1" kern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96300" cy="866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Quality Enhancement Themes</a:t>
            </a:r>
            <a:endParaRPr lang="en-GB" sz="4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519" y="2924944"/>
            <a:ext cx="8712968" cy="3672408"/>
          </a:xfrm>
        </p:spPr>
        <p:txBody>
          <a:bodyPr rtlCol="0">
            <a:noAutofit/>
          </a:bodyPr>
          <a:lstStyle/>
          <a:p>
            <a:pPr marL="0" lvl="8" algn="l"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Topics of interest to Scottish higher education</a:t>
            </a:r>
          </a:p>
          <a:p>
            <a:pPr marL="0" lvl="8" algn="l"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Chosen, planned and directed by the Scottish Higher Education Enhancement Committee (SHEEC)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Explored </a:t>
            </a:r>
            <a:r>
              <a:rPr lang="en-GB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and developed </a:t>
            </a: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 enhance </a:t>
            </a:r>
            <a:r>
              <a:rPr lang="en-GB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quality of the student </a:t>
            </a:r>
            <a:r>
              <a:rPr lang="en-GB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learning </a:t>
            </a: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experience through collaboration, </a:t>
            </a:r>
            <a:r>
              <a:rPr lang="en-GB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sharing and learning across </a:t>
            </a: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(and beyond) the sector</a:t>
            </a:r>
            <a:endParaRPr lang="en-GB" sz="2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Funded by SFC; managed </a:t>
            </a:r>
            <a:r>
              <a:rPr lang="en-GB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by QAA Scotland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Themes website with free resources</a:t>
            </a:r>
            <a:endParaRPr lang="en-GB" sz="2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96300" cy="866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Quality Enhancement Themes</a:t>
            </a:r>
            <a:endParaRPr lang="en-GB" sz="4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517" y="2924944"/>
            <a:ext cx="8712968" cy="3672408"/>
          </a:xfrm>
        </p:spPr>
        <p:txBody>
          <a:bodyPr numCol="2" rtlCol="0">
            <a:noAutofit/>
          </a:bodyPr>
          <a:lstStyle/>
          <a:p>
            <a:pPr marL="0" lvl="8" algn="l">
              <a:defRPr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975" y="3357563"/>
            <a:ext cx="878205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500" y="2205038"/>
            <a:ext cx="8496300" cy="866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519" y="2924944"/>
            <a:ext cx="8712968" cy="3672408"/>
          </a:xfrm>
        </p:spPr>
        <p:txBody>
          <a:bodyPr rtlCol="0">
            <a:noAutofit/>
          </a:bodyPr>
          <a:lstStyle/>
          <a:p>
            <a:pPr marL="0" lvl="8" algn="l">
              <a:defRPr/>
            </a:pPr>
            <a:r>
              <a:rPr lang="en-GB" sz="2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0" lvl="8" algn="l"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Enhancement Themes – what are they?</a:t>
            </a:r>
          </a:p>
          <a:p>
            <a:pPr marL="0" lvl="8" algn="l">
              <a:buFont typeface="Arial" pitchFamily="34" charset="0"/>
              <a:buChar char="•"/>
              <a:defRPr/>
            </a:pPr>
            <a:r>
              <a:rPr lang="en-GB" sz="2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Background to this Theme – why this Theme?</a:t>
            </a:r>
          </a:p>
          <a:p>
            <a:pPr marL="0" lvl="8" algn="l"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Outline of Student Transitions – how are we going to do it?</a:t>
            </a:r>
          </a:p>
          <a:p>
            <a:pPr marL="0" lvl="8" algn="l"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Transitions – what are they about?</a:t>
            </a:r>
            <a:endParaRPr lang="en-GB" sz="2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96300" cy="866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Student Transitions</a:t>
            </a:r>
            <a:endParaRPr lang="en-GB" sz="4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" y="2924175"/>
            <a:ext cx="8712200" cy="3673475"/>
          </a:xfrm>
        </p:spPr>
        <p:txBody>
          <a:bodyPr rtlCol="0">
            <a:normAutofit fontScale="925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Why this topic?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Fit with earlier Themes: Graduates for 21st Century, Developing and Supporting the Curriculum for example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Timeliness especially in relation to Curriculum for Excellence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Also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Scoping the sector through visits with institutions and SHEEC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Other evidence, eg conference evaluation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96300" cy="866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519" y="2924944"/>
            <a:ext cx="8712968" cy="3672408"/>
          </a:xfrm>
        </p:spPr>
        <p:txBody>
          <a:bodyPr rtlCol="0">
            <a:noAutofit/>
          </a:bodyPr>
          <a:lstStyle/>
          <a:p>
            <a:pPr marL="0" lvl="8" algn="l">
              <a:defRPr/>
            </a:pPr>
            <a:r>
              <a:rPr lang="en-GB" sz="2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0" lvl="8" algn="l"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Enhancement Themes – what are they?</a:t>
            </a:r>
          </a:p>
          <a:p>
            <a:pPr marL="0" lvl="8" algn="l"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Background to this Theme – why this Theme?</a:t>
            </a:r>
          </a:p>
          <a:p>
            <a:pPr marL="0" lvl="8" algn="l">
              <a:buFont typeface="Arial" pitchFamily="34" charset="0"/>
              <a:buChar char="•"/>
              <a:defRPr/>
            </a:pPr>
            <a:r>
              <a:rPr lang="en-GB" sz="2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Outline Student Transitions – how are we going to do it?</a:t>
            </a:r>
          </a:p>
          <a:p>
            <a:pPr marL="0" lvl="8" algn="l"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Transitions – what are they about?</a:t>
            </a:r>
            <a:endParaRPr lang="en-GB" sz="2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96300" cy="866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Student Transitions</a:t>
            </a:r>
            <a:endParaRPr lang="en-GB" sz="4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" y="2924175"/>
            <a:ext cx="8712200" cy="3673475"/>
          </a:xfrm>
        </p:spPr>
        <p:txBody>
          <a:bodyPr rtlCol="0">
            <a:normAutofit fontScale="925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 year plan of work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Central group: Student Transitions Theme Leaders Group (TLG), chaired by Prof Roni Bamber, QMU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Emphasis on institutional work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Two sectoral Tracks of work, involving external groups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Transitions at the start of a programme of study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Transitions during and at the end of a programme of study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Student Transitions Student Network: work will feed into Tracks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International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QAA Hold Item Deleting</Name>
    <Type>3</Type>
    <SequenceNumber>1000</SequenceNumber>
    <Assembly>BlueSource.QAA.LegalHold, Version=1.0.0.0, Culture=neutral, PublicKeyToken=98e5a19c401bc91c</Assembly>
    <Class>BlueSource.QAA.LegalHold.StopOnHoldDeleteEvents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Meeting papers" ma:contentTypeID="0x01010027CB9EECF14EF04AB0778BD9837811A30030590946FEF28E4B8E3313D747FD87AD" ma:contentTypeVersion="9" ma:contentTypeDescription="" ma:contentTypeScope="" ma:versionID="bfb4e9045bf37138cc1b48480ca65465">
  <xsd:schema xmlns:xsd="http://www.w3.org/2001/XMLSchema" xmlns:p="http://schemas.microsoft.com/office/2006/metadata/properties" xmlns:ns2="25beefa3-6df1-42c8-984e-35dbf263528a" targetNamespace="http://schemas.microsoft.com/office/2006/metadata/properties" ma:root="true" ma:fieldsID="38e73bde38415087810747f27843ecbf" ns2:_="">
    <xsd:import namespace="25beefa3-6df1-42c8-984e-35dbf263528a"/>
    <xsd:element name="properties">
      <xsd:complexType>
        <xsd:sequence>
          <xsd:element name="documentManagement">
            <xsd:complexType>
              <xsd:all>
                <xsd:element ref="ns2:Meeting_x0020_Date" minOccurs="0"/>
                <xsd:element ref="ns2:Event_x0020_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5beefa3-6df1-42c8-984e-35dbf263528a" elementFormDefault="qualified">
    <xsd:import namespace="http://schemas.microsoft.com/office/2006/documentManagement/types"/>
    <xsd:element name="Meeting_x0020_Date" ma:index="8" nillable="true" ma:displayName="Meeting Date" ma:format="DateOnly" ma:internalName="Meeting_x0020_Date">
      <xsd:simpleType>
        <xsd:restriction base="dms:DateTime"/>
      </xsd:simpleType>
    </xsd:element>
    <xsd:element name="Event_x0020_Date" ma:index="9" nillable="true" ma:displayName="Event Date" ma:format="DateOnly" ma:internalName="Event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Event_x0020_Date xmlns="25beefa3-6df1-42c8-984e-35dbf263528a">2014-10-07T23:00:00+00:00</Event_x0020_Date>
    <Meeting_x0020_Date xmlns="25beefa3-6df1-42c8-984e-35dbf263528a" xsi:nil="true"/>
  </documentManagement>
</p:properties>
</file>

<file path=customXml/itemProps1.xml><?xml version="1.0" encoding="utf-8"?>
<ds:datastoreItem xmlns:ds="http://schemas.openxmlformats.org/officeDocument/2006/customXml" ds:itemID="{BFF3C430-B009-4A02-9221-5AA1B850FB2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64A1161-8E15-4A50-A4DD-5EE7A3F6B6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004E9E-A592-4137-B896-2069822A7F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eefa3-6df1-42c8-984e-35dbf263528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1B42242D-0F63-42CA-96D7-465892F1B2BC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http://www.w3.org/XML/1998/namespace"/>
    <ds:schemaRef ds:uri="25beefa3-6df1-42c8-984e-35dbf263528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1039</Words>
  <Application>Microsoft Office PowerPoint</Application>
  <PresentationFormat>On-screen Show (4:3)</PresentationFormat>
  <Paragraphs>260</Paragraphs>
  <Slides>31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Segoe UI</vt:lpstr>
      <vt:lpstr>Times New Roman</vt:lpstr>
      <vt:lpstr>Office Theme</vt:lpstr>
      <vt:lpstr>Student Transitions  Quality Enhancement Theme 2014-17  Consultation Event Edinburgh 8 October 2014 </vt:lpstr>
      <vt:lpstr>Student Transitions  Quality Enhancement Theme 2014-17  Professor Roni Bamber Queen Margaret University </vt:lpstr>
      <vt:lpstr>This afternoon</vt:lpstr>
      <vt:lpstr>Quality Enhancement Themes</vt:lpstr>
      <vt:lpstr>Quality Enhancement Themes</vt:lpstr>
      <vt:lpstr>PowerPoint Presentation</vt:lpstr>
      <vt:lpstr>Student Transitions</vt:lpstr>
      <vt:lpstr>PowerPoint Presentation</vt:lpstr>
      <vt:lpstr>Student Transitions</vt:lpstr>
      <vt:lpstr>Student Transitions</vt:lpstr>
      <vt:lpstr>Student Transitions</vt:lpstr>
      <vt:lpstr>PowerPoint Presentation</vt:lpstr>
      <vt:lpstr>PowerPoint Presentation</vt:lpstr>
      <vt:lpstr>Transitions in…</vt:lpstr>
      <vt:lpstr>Transitions out…</vt:lpstr>
      <vt:lpstr>PowerPoint Presentation</vt:lpstr>
      <vt:lpstr>Honeymoon to healthy adjustment? eg PGT</vt:lpstr>
      <vt:lpstr>3 P Model</vt:lpstr>
      <vt:lpstr>Effective interventions</vt:lpstr>
      <vt:lpstr>Identity, belonging and social interaction</vt:lpstr>
      <vt:lpstr>And for students who don’t engage?</vt:lpstr>
      <vt:lpstr>Engaging Students</vt:lpstr>
      <vt:lpstr>Student Transitions  How to ensure we know about and share effective interventions?   </vt:lpstr>
      <vt:lpstr>Round table discussion</vt:lpstr>
      <vt:lpstr>Round table discussion 1</vt:lpstr>
      <vt:lpstr>Round table discussion 2</vt:lpstr>
      <vt:lpstr>Round table discussion 3</vt:lpstr>
      <vt:lpstr>Round table discussion 4</vt:lpstr>
      <vt:lpstr>Feedback plenary</vt:lpstr>
      <vt:lpstr>Feedback plenary</vt:lpstr>
      <vt:lpstr> Thank you!   Enhancement Themes website:  www.enhancementthemes.ac.uk   </vt:lpstr>
    </vt:vector>
  </TitlesOfParts>
  <Company>QAA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Vicky Bartlett</dc:creator>
  <cp:lastModifiedBy>Hannah Clarke</cp:lastModifiedBy>
  <cp:revision>17</cp:revision>
  <dcterms:created xsi:type="dcterms:W3CDTF">2014-10-06T09:16:42Z</dcterms:created>
  <dcterms:modified xsi:type="dcterms:W3CDTF">2014-10-23T14:02:53Z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0x01010027CB9EECF14EF04AB0778BD9837811A30030590946FEF28E4B8E3313D747FD87AD</vt:lpwstr>
  </property>
</Properties>
</file>